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6858000" cy="9906000" type="A4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3D6DFC-2799-A265-BC5C-DEF89C59B66C}" name="Cameron, Helen" initials="CH" userId="S::h.cameron2@exeter.ac.uk::c5c5e438-0914-45bb-8869-ce66c6a38ce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B9CDE5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27EDEA-0582-ED2E-B6FA-9779392A020B}" v="282" dt="2024-07-18T14:53:49.843"/>
    <p1510:client id="{9794C34E-7FC4-1267-BEB0-93FB79857BD4}" v="376" dt="2024-07-17T16:09:00.3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312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foy, Isobel" userId="S::i.j.refoy@exeter.ac.uk::eb8d2a2c-7af5-4b93-957b-74d9fb03a6d3" providerId="AD" clId="Web-{7027EDEA-0582-ED2E-B6FA-9779392A020B}"/>
    <pc:docChg chg="modSld">
      <pc:chgData name="Refoy, Isobel" userId="S::i.j.refoy@exeter.ac.uk::eb8d2a2c-7af5-4b93-957b-74d9fb03a6d3" providerId="AD" clId="Web-{7027EDEA-0582-ED2E-B6FA-9779392A020B}" dt="2024-07-18T14:51:27.121" v="211"/>
      <pc:docMkLst>
        <pc:docMk/>
      </pc:docMkLst>
      <pc:sldChg chg="modSp">
        <pc:chgData name="Refoy, Isobel" userId="S::i.j.refoy@exeter.ac.uk::eb8d2a2c-7af5-4b93-957b-74d9fb03a6d3" providerId="AD" clId="Web-{7027EDEA-0582-ED2E-B6FA-9779392A020B}" dt="2024-07-18T14:51:27.121" v="211"/>
        <pc:sldMkLst>
          <pc:docMk/>
          <pc:sldMk cId="3408957308" sldId="257"/>
        </pc:sldMkLst>
        <pc:graphicFrameChg chg="mod modGraphic">
          <ac:chgData name="Refoy, Isobel" userId="S::i.j.refoy@exeter.ac.uk::eb8d2a2c-7af5-4b93-957b-74d9fb03a6d3" providerId="AD" clId="Web-{7027EDEA-0582-ED2E-B6FA-9779392A020B}" dt="2024-07-18T14:51:27.121" v="211"/>
          <ac:graphicFrameMkLst>
            <pc:docMk/>
            <pc:sldMk cId="3408957308" sldId="257"/>
            <ac:graphicFrameMk id="4" creationId="{00000000-0000-0000-0000-000000000000}"/>
          </ac:graphicFrameMkLst>
        </pc:graphicFrameChg>
      </pc:sldChg>
    </pc:docChg>
  </pc:docChgLst>
  <pc:docChgLst>
    <pc:chgData name="Refoy, Isobel" userId="S::i.j.refoy@exeter.ac.uk::eb8d2a2c-7af5-4b93-957b-74d9fb03a6d3" providerId="AD" clId="Web-{9794C34E-7FC4-1267-BEB0-93FB79857BD4}"/>
    <pc:docChg chg="modSld">
      <pc:chgData name="Refoy, Isobel" userId="S::i.j.refoy@exeter.ac.uk::eb8d2a2c-7af5-4b93-957b-74d9fb03a6d3" providerId="AD" clId="Web-{9794C34E-7FC4-1267-BEB0-93FB79857BD4}" dt="2024-07-17T16:09:00.356" v="374"/>
      <pc:docMkLst>
        <pc:docMk/>
      </pc:docMkLst>
      <pc:sldChg chg="modSp">
        <pc:chgData name="Refoy, Isobel" userId="S::i.j.refoy@exeter.ac.uk::eb8d2a2c-7af5-4b93-957b-74d9fb03a6d3" providerId="AD" clId="Web-{9794C34E-7FC4-1267-BEB0-93FB79857BD4}" dt="2024-07-17T16:09:00.356" v="374"/>
        <pc:sldMkLst>
          <pc:docMk/>
          <pc:sldMk cId="3408957308" sldId="257"/>
        </pc:sldMkLst>
        <pc:graphicFrameChg chg="mod modGraphic">
          <ac:chgData name="Refoy, Isobel" userId="S::i.j.refoy@exeter.ac.uk::eb8d2a2c-7af5-4b93-957b-74d9fb03a6d3" providerId="AD" clId="Web-{9794C34E-7FC4-1267-BEB0-93FB79857BD4}" dt="2024-07-17T16:09:00.356" v="374"/>
          <ac:graphicFrameMkLst>
            <pc:docMk/>
            <pc:sldMk cId="3408957308" sldId="257"/>
            <ac:graphicFrameMk id="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68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183" y="0"/>
            <a:ext cx="2949841" cy="49768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AFED42DE-A808-4509-92B7-6F3561A398F0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6125"/>
            <a:ext cx="25796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44" y="4724005"/>
            <a:ext cx="5445126" cy="4474368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828"/>
            <a:ext cx="2949841" cy="49768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183" y="9444828"/>
            <a:ext cx="2949841" cy="49768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F4CF06A5-5C2D-4ECF-8251-C9DE77E912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22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2963" y="746125"/>
            <a:ext cx="2579687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F06A5-5C2D-4ECF-8251-C9DE77E912E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876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A793-C8B7-4367-AE0B-5FD1D58BC806}" type="datetime1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431172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3FA67-6595-4FE8-84D4-5027E79DF670}" type="datetime1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84510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18C53-29E2-4F5E-B0BC-16D935C680E4}" type="datetime1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841908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A2B7-39D4-49AB-B746-92DEC4C4764B}" type="datetime1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23464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AE28-9CEE-4D5E-85D8-10F2E966E513}" type="datetime1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418887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4C6C-5B18-4C0F-915E-3F8A57C25D26}" type="datetime1">
              <a:rPr lang="en-GB" smtClean="0"/>
              <a:t>18/07/2024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785309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1C85-1E16-4365-9C89-95849A548DED}" type="datetime1">
              <a:rPr lang="en-GB" smtClean="0"/>
              <a:t>18/07/2024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379134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B4E1-4B19-4248-B51B-7A795ABA6F76}" type="datetime1">
              <a:rPr lang="en-GB" smtClean="0"/>
              <a:t>18/07/2024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289094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88046-2D39-4B2F-B2F4-C87A75FC80DD}" type="datetime1">
              <a:rPr lang="en-GB" smtClean="0"/>
              <a:t>18/07/2024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634369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5D70F-8A46-46AF-91FF-29BFC4FBFF75}" type="datetime1">
              <a:rPr lang="en-GB" smtClean="0"/>
              <a:t>18/07/2024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922259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C642-0CFD-4484-BD8B-D83CAFA89DD6}" type="datetime1">
              <a:rPr lang="en-GB" smtClean="0"/>
              <a:t>18/07/2024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XX/22/XXA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950902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79DF3-2E06-42BA-8FFE-B0E22BC11E1F}" type="datetime1">
              <a:rPr lang="en-GB" smtClean="0"/>
              <a:t>18/07/2024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XX/22/XXA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51B41-5CD8-43B5-86D0-1106B17E4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071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570156"/>
              </p:ext>
            </p:extLst>
          </p:nvPr>
        </p:nvGraphicFramePr>
        <p:xfrm>
          <a:off x="0" y="0"/>
          <a:ext cx="6858002" cy="10403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966">
                  <a:extLst>
                    <a:ext uri="{9D8B030D-6E8A-4147-A177-3AD203B41FA5}">
                      <a16:colId xmlns:a16="http://schemas.microsoft.com/office/drawing/2014/main" val="2537434111"/>
                    </a:ext>
                  </a:extLst>
                </a:gridCol>
                <a:gridCol w="1524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9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4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4723">
                <a:tc rowSpan="2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Type of Academic Partnership</a:t>
                      </a:r>
                      <a:endParaRPr lang="en-GB" sz="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accent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STAGE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Faculty Approval</a:t>
                      </a:r>
                      <a:endParaRPr lang="en-GB" sz="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accent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STAGE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Strategy Approval</a:t>
                      </a:r>
                      <a:endParaRPr lang="en-GB" sz="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accent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STAGE 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Quality Approval</a:t>
                      </a:r>
                      <a:endParaRPr lang="en-GB" sz="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accent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STAGE 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Signatories on Legal Agreement </a:t>
                      </a:r>
                      <a:endParaRPr lang="en-GB" sz="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13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Joint, Double, Dual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Relevant Faculty Group/Board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International: GEC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Associate Dean for Taught Students </a:t>
                      </a:r>
                      <a:r>
                        <a:rPr lang="en-GB" sz="900" b="0" i="1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Dean of PGR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DVC (or VC)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82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UK : </a:t>
                      </a:r>
                      <a:r>
                        <a:rPr lang="en-GB" sz="900" dirty="0" err="1">
                          <a:effectLst/>
                        </a:rPr>
                        <a:t>EdSEEC</a:t>
                      </a:r>
                      <a:endParaRPr lang="en-GB" sz="900" dirty="0">
                        <a:effectLst/>
                      </a:endParaRPr>
                    </a:p>
                  </a:txBody>
                  <a:tcPr marL="48410" marR="4841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99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PGR: also RIEC</a:t>
                      </a:r>
                    </a:p>
                  </a:txBody>
                  <a:tcPr marL="48410" marR="4841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752295"/>
                  </a:ext>
                </a:extLst>
              </a:tr>
              <a:tr h="41298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Validation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Relevant Faculty Group/Board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UK: </a:t>
                      </a:r>
                      <a:r>
                        <a:rPr lang="en-GB" sz="900" dirty="0" err="1">
                          <a:effectLst/>
                        </a:rPr>
                        <a:t>EdSEEC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Associate Dean for Taught Students</a:t>
                      </a:r>
                      <a:endParaRPr lang="en-US" sz="9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DVC (or VC)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9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Articulation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Relevant Faculty Group /Board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effectLst/>
                        </a:rPr>
                        <a:t>International: GEC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Associate Dean for  Ta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ught Students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900" dirty="0"/>
                        <a:t>DVC (or VC)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831403"/>
                  </a:ext>
                </a:extLst>
              </a:tr>
              <a:tr h="2079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vl="0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endParaRPr lang="en-GB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endParaRPr lang="en-GB" sz="9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effectLst/>
                        </a:rPr>
                        <a:t>UK: </a:t>
                      </a:r>
                      <a:r>
                        <a:rPr lang="en-GB" sz="900" dirty="0" err="1">
                          <a:effectLst/>
                        </a:rPr>
                        <a:t>EdSEEC</a:t>
                      </a:r>
                    </a:p>
                  </a:txBody>
                  <a:tcPr marL="48410" marR="48410" marT="0" marB="0"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endParaRPr lang="en-GB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 dirty="0"/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460718"/>
                  </a:ext>
                </a:extLst>
              </a:tr>
              <a:tr h="30247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Split Site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(multiple students)</a:t>
                      </a:r>
                      <a:endParaRPr lang="en-GB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Relevant Faculty Group/Board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International: GEC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Associate Dean for Taught Students </a:t>
                      </a:r>
                      <a:r>
                        <a:rPr lang="en-GB" sz="900" b="0" i="1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Dean of PGR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DVC (or VC)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903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UK: </a:t>
                      </a:r>
                      <a:r>
                        <a:rPr lang="en-GB" sz="900" dirty="0" err="1">
                          <a:effectLst/>
                        </a:rPr>
                        <a:t>EdSEEC</a:t>
                      </a:r>
                      <a:endParaRPr lang="en-GB" sz="900" dirty="0">
                        <a:effectLst/>
                      </a:endParaRPr>
                    </a:p>
                  </a:txBody>
                  <a:tcPr marL="48410" marR="4841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596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PGR: also RIEC</a:t>
                      </a:r>
                    </a:p>
                  </a:txBody>
                  <a:tcPr marL="48410" marR="4841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995283"/>
                  </a:ext>
                </a:extLst>
              </a:tr>
              <a:tr h="23393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Split Site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(single PGR student)</a:t>
                      </a:r>
                      <a:endParaRPr lang="en-GB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Relevant Faculty Group/Board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/>
                          <a:cs typeface="Times New Roman"/>
                        </a:rPr>
                        <a:t>UK: NA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Dean of PGR</a:t>
                      </a:r>
                      <a:endParaRPr lang="en-US" sz="9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39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effectLst/>
                          <a:latin typeface="Calibri"/>
                          <a:cs typeface="Times New Roman"/>
                        </a:rPr>
                        <a:t>International: GEC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endParaRPr lang="en-US" sz="9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129225"/>
                  </a:ext>
                </a:extLst>
              </a:tr>
              <a:tr h="41892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Progression</a:t>
                      </a:r>
                      <a:endParaRPr lang="en-GB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Relevant Faculty Group/Board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International: GEC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 unless non-standard element proposed, then Associate Dean for Taught Students</a:t>
                      </a:r>
                      <a:endParaRPr lang="en-US" sz="9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DVC (or VC)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64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UK: </a:t>
                      </a:r>
                      <a:r>
                        <a:rPr lang="en-GB" sz="900" dirty="0" err="1">
                          <a:effectLst/>
                        </a:rPr>
                        <a:t>EdSEEC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95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MOU (education</a:t>
                      </a:r>
                      <a:r>
                        <a:rPr lang="en-GB" sz="900" b="1" baseline="0" dirty="0">
                          <a:effectLst/>
                        </a:rPr>
                        <a:t> and general based) </a:t>
                      </a:r>
                      <a:endParaRPr lang="en-GB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Relevant Faculty Group/Board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International: GEC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NA</a:t>
                      </a:r>
                      <a:endParaRPr lang="en-GB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DVC (or VC)</a:t>
                      </a:r>
                    </a:p>
                    <a:p>
                      <a:endParaRPr lang="en-GB"/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19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UK: </a:t>
                      </a:r>
                      <a:r>
                        <a:rPr lang="en-GB" sz="900" dirty="0" err="1">
                          <a:effectLst/>
                        </a:rPr>
                        <a:t>EdSEEC</a:t>
                      </a:r>
                      <a:endParaRPr lang="en-GB" sz="900" dirty="0">
                        <a:effectLst/>
                      </a:endParaRPr>
                    </a:p>
                  </a:txBody>
                  <a:tcPr marL="48410" marR="48410" marT="0" marB="0"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8410" marR="48410" marT="0" marB="0"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273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i="1" dirty="0">
                          <a:effectLst/>
                        </a:rPr>
                        <a:t>If research element: also </a:t>
                      </a:r>
                      <a:r>
                        <a:rPr lang="en-GB" sz="900" dirty="0">
                          <a:effectLst/>
                        </a:rPr>
                        <a:t>RIEC</a:t>
                      </a:r>
                    </a:p>
                  </a:txBody>
                  <a:tcPr marL="48410" marR="48410" marT="0" marB="0"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99556"/>
                  </a:ext>
                </a:extLst>
              </a:tr>
              <a:tr h="44467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Research only </a:t>
                      </a:r>
                      <a:r>
                        <a:rPr lang="en-GB" sz="900" b="1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MoUs</a:t>
                      </a:r>
                      <a:r>
                        <a:rPr lang="en-GB" sz="9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en-GB" sz="9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These follow a separate approval/signatory process and further information is available by contacting the relevant Research Business Partner.</a:t>
                      </a:r>
                      <a:endParaRPr lang="en-GB" sz="900" b="0" dirty="0">
                        <a:effectLst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983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Student Exchange/Study Abroad (</a:t>
                      </a:r>
                      <a:r>
                        <a:rPr lang="en-GB" sz="900" b="1" baseline="0" dirty="0">
                          <a:effectLst/>
                        </a:rPr>
                        <a:t>UG/PGT)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r>
                        <a:rPr lang="en-GB" sz="900" b="1" dirty="0">
                          <a:solidFill>
                            <a:schemeClr val="tx1"/>
                          </a:solidFill>
                        </a:rPr>
                        <a:t>Renewals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 of study abroad agreements which are deemed fit for purpose by the Global Opportunities Manager will go straight to the Legal Agreement Stage.</a:t>
                      </a:r>
                    </a:p>
                    <a:p>
                      <a:endParaRPr lang="en-GB" sz="90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Where </a:t>
                      </a:r>
                      <a:r>
                        <a:rPr lang="en-GB" sz="900" dirty="0" err="1">
                          <a:solidFill>
                            <a:schemeClr val="tx1"/>
                          </a:solidFill>
                        </a:rPr>
                        <a:t>MoUs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 are necessary, they are approved by GEC Chair’s Action with others cc’d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Global opportunities approval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Renewals: NA</a:t>
                      </a:r>
                    </a:p>
                    <a:p>
                      <a:r>
                        <a:rPr lang="en-GB" sz="900" dirty="0"/>
                        <a:t>Exceptions/annual report: GEC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Global Opportunities Manager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Director of Global Exeter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829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Outward Mobility Language School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Director of Faculty Operations for first approval. Cc </a:t>
                      </a:r>
                      <a:r>
                        <a:rPr lang="en-GB" sz="900" b="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HoD</a:t>
                      </a: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; Global Opportunities Team.</a:t>
                      </a:r>
                      <a:endParaRPr lang="en-GB" sz="9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NA</a:t>
                      </a: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Associate Dean for Taught Students. Once approved, GEC for info</a:t>
                      </a:r>
                      <a:endParaRPr lang="en-US" sz="900" dirty="0"/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DFO/PVC of Faculty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127817"/>
                  </a:ext>
                </a:extLst>
              </a:tr>
              <a:tr h="3829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DTPs/CDT</a:t>
                      </a:r>
                      <a:endParaRPr lang="en-GB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Relevant Faculty Group/Board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RIEC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Dean of PGR</a:t>
                      </a:r>
                      <a:endParaRPr lang="en-US" sz="900" dirty="0"/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VC or DVC</a:t>
                      </a:r>
                      <a:endParaRPr lang="en-GB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451156">
                <a:tc v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46" marR="64546" marT="0" marB="0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PGR Student Exchange/Study Abroad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/>
                        </a:rPr>
                        <a:t>These are used very infrequently.  The  Visiting Students Policy provides for this for individual students. Exchanges should only be considered for Strategic Partners where there is a strong commitment from both partners. See PPF for approval routes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84201">
                <a:tc v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 vert="vert270" anchor="ctr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1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Renewal of a Partnership Agreement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lvl="0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renewal PPF should follow the same approval process as listed above for a new partnership of the same type, unless otherwise specified above.</a:t>
                      </a:r>
                    </a:p>
                  </a:txBody>
                  <a:tcPr marL="48410" marR="484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90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410" marR="4841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882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957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155063D9DDA146B5DA4E89B0F90762" ma:contentTypeVersion="0" ma:contentTypeDescription="Create a new document." ma:contentTypeScope="" ma:versionID="03055e1ad2d267b0073b034b3da1bd7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1d5eec3c12ee2e8127422d567928f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C3A628-E57E-48CD-B1A4-39D6FB724059}">
  <ds:schemaRefs>
    <ds:schemaRef ds:uri="4ea722b9-2302-4199-91f3-00c03b329ff8"/>
    <ds:schemaRef ds:uri="929976c5-91e2-4825-b62c-b736f682fac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FE62F51-7177-4DC8-AA4E-40DFDB798791}"/>
</file>

<file path=customXml/itemProps3.xml><?xml version="1.0" encoding="utf-8"?>
<ds:datastoreItem xmlns:ds="http://schemas.openxmlformats.org/officeDocument/2006/customXml" ds:itemID="{FF3A7F1D-9977-4152-8642-4B05B28C591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A4 Paper (210x297 mm)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Jodie Potter</dc:creator>
  <cp:revision>36</cp:revision>
  <cp:lastPrinted>2016-03-16T09:47:53Z</cp:lastPrinted>
  <dcterms:created xsi:type="dcterms:W3CDTF">2015-12-14T15:26:12Z</dcterms:created>
  <dcterms:modified xsi:type="dcterms:W3CDTF">2024-07-18T14:53:50Z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0x01010052155063D9DDA146B5DA4E89B0F90762</vt:lpwstr>
  </property>
</Properties>
</file>